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nne Pearman" initials="" lastIdx="1" clrIdx="0"/>
  <p:cmAuthor id="1" name="richardanddari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</a:t>
            </a: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</a:t>
            </a:r>
            <a:endParaRPr/>
          </a:p>
        </p:txBody>
      </p:sp>
      <p:sp>
        <p:nvSpPr>
          <p:cNvPr id="285" name="Google Shape;28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</a:t>
            </a:r>
            <a:endParaRPr/>
          </a:p>
        </p:txBody>
      </p:sp>
      <p:sp>
        <p:nvSpPr>
          <p:cNvPr id="298" name="Google Shape;29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 – why we think this process is a good idea to do now.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94f0c56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g494f0c56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the group and explain next steps</a:t>
            </a:r>
            <a:endParaRPr/>
          </a:p>
        </p:txBody>
      </p:sp>
      <p:sp>
        <p:nvSpPr>
          <p:cNvPr id="310" name="Google Shape;310;g494f0c565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</a:t>
            </a: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 out main Headlines </a:t>
            </a: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</a:t>
            </a: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35698" b="12955"/>
          <a:stretch/>
        </p:blipFill>
        <p:spPr>
          <a:xfrm>
            <a:off x="0" y="2617788"/>
            <a:ext cx="9144000" cy="42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t="22214"/>
          <a:stretch/>
        </p:blipFill>
        <p:spPr>
          <a:xfrm>
            <a:off x="1477963" y="2617788"/>
            <a:ext cx="7666037" cy="210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Logo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6075"/>
            <a:ext cx="2090738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711200" y="3197225"/>
            <a:ext cx="8254999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</a:rPr>
              <a:t>Creating Clarity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1692275" y="3090863"/>
            <a:ext cx="6048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1782763" y="1987442"/>
            <a:ext cx="7158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2025651" y="1643063"/>
            <a:ext cx="6686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1509656" y="397673"/>
            <a:ext cx="771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900"/>
              <a:buFont typeface="Calibri"/>
              <a:buNone/>
            </a:pPr>
            <a:r>
              <a:rPr lang="en-US" sz="4000">
                <a:solidFill>
                  <a:srgbClr val="DC4405"/>
                </a:solidFill>
              </a:rPr>
              <a:t>3. How do we behave?  (Our Values)</a:t>
            </a:r>
            <a:endParaRPr sz="4000">
              <a:solidFill>
                <a:srgbClr val="DC4405"/>
              </a:solidFill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1509649" y="1748900"/>
            <a:ext cx="6994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If an organisation is tolerant of everything it stands for nothing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Our values drive our behaviour. If they are to broad then they drive nothing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b="1" dirty="0"/>
              <a:t>How does this organisation behave? </a:t>
            </a:r>
            <a:endParaRPr dirty="0"/>
          </a:p>
        </p:txBody>
      </p:sp>
      <p:sp>
        <p:nvSpPr>
          <p:cNvPr id="219" name="Google Shape;219;p22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2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1576404" y="489368"/>
            <a:ext cx="75675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6575" lvl="0" indent="-536575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959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4. What do we do?</a:t>
            </a:r>
            <a:br>
              <a:rPr lang="en-US" sz="4000" dirty="0">
                <a:solidFill>
                  <a:srgbClr val="DC4405"/>
                </a:solidFill>
              </a:rPr>
            </a:br>
            <a:r>
              <a:rPr lang="en-US" sz="4000" dirty="0">
                <a:solidFill>
                  <a:srgbClr val="DC4405"/>
                </a:solidFill>
              </a:rPr>
              <a:t>(how would you write it?) </a:t>
            </a:r>
            <a:br>
              <a:rPr lang="en-US" sz="4000" dirty="0">
                <a:solidFill>
                  <a:srgbClr val="ED8B00"/>
                </a:solidFill>
              </a:rPr>
            </a:br>
            <a:endParaRPr sz="4000" dirty="0">
              <a:solidFill>
                <a:srgbClr val="ED8B00"/>
              </a:solidFill>
            </a:endParaRPr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>
            <a:off x="1576412" y="1886029"/>
            <a:ext cx="704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2800"/>
              <a:buNone/>
            </a:pPr>
            <a:r>
              <a:rPr lang="en-US" dirty="0">
                <a:solidFill>
                  <a:srgbClr val="DC4405"/>
                </a:solidFill>
              </a:rPr>
              <a:t>Examples  </a:t>
            </a:r>
            <a:endParaRPr dirty="0">
              <a:solidFill>
                <a:srgbClr val="DC4405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 dirty="0"/>
              <a:t>‘We support children with disabilities and their families, by providing in-home care services across the Albany region.’ </a:t>
            </a:r>
            <a:endParaRPr sz="30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 dirty="0"/>
              <a:t>‘We provide community support for young people who have a disability across the Perth region.’ </a:t>
            </a:r>
            <a:endParaRPr sz="3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227" name="Google Shape;227;p23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3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1715678" y="274638"/>
            <a:ext cx="697112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4. (Cont.) What do we do? </a:t>
            </a:r>
            <a:endParaRPr dirty="0">
              <a:solidFill>
                <a:srgbClr val="DC4405"/>
              </a:solidFill>
            </a:endParaRPr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1"/>
          </p:nvPr>
        </p:nvSpPr>
        <p:spPr>
          <a:xfrm>
            <a:off x="1510620" y="1583675"/>
            <a:ext cx="7044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We are drafting clarity for the future –</a:t>
            </a:r>
            <a:r>
              <a:rPr lang="en-US" b="1"/>
              <a:t>does your group statement best reflect what you would see us doing?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>
              <a:solidFill>
                <a:srgbClr val="660066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Rewrite the statement – make it strong enough to offer clarity </a:t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4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425575" y="397675"/>
            <a:ext cx="6146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DC4405"/>
                </a:solidFill>
              </a:rPr>
              <a:t>5. How will we succeed?</a:t>
            </a:r>
            <a:r>
              <a:rPr lang="en-US" sz="4000">
                <a:solidFill>
                  <a:srgbClr val="C66300"/>
                </a:solidFill>
              </a:rPr>
              <a:t> </a:t>
            </a:r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body" idx="1"/>
          </p:nvPr>
        </p:nvSpPr>
        <p:spPr>
          <a:xfrm>
            <a:off x="1555050" y="1540675"/>
            <a:ext cx="72033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/>
              <a:t>We are going to develop 3 Strategic Anchors </a:t>
            </a:r>
            <a:endParaRPr sz="3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dirty="0"/>
              <a:t>All decisions are filtered through it, which helps better decision making </a:t>
            </a:r>
            <a:endParaRPr sz="3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DC4405"/>
                </a:solidFill>
              </a:rPr>
              <a:t>Examples</a:t>
            </a:r>
            <a:endParaRPr dirty="0">
              <a:solidFill>
                <a:srgbClr val="DC4405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 dirty="0"/>
              <a:t>W</a:t>
            </a:r>
            <a:r>
              <a:rPr lang="en-US" sz="3000" dirty="0"/>
              <a:t>ill this decision help to; </a:t>
            </a:r>
            <a:endParaRPr sz="3000" dirty="0"/>
          </a:p>
          <a:p>
            <a:pPr marL="342900" lvl="0" indent="-368300" algn="l" rtl="0">
              <a:spcBef>
                <a:spcPts val="520"/>
              </a:spcBef>
              <a:spcAft>
                <a:spcPts val="0"/>
              </a:spcAft>
              <a:buClr>
                <a:srgbClr val="DC4405"/>
              </a:buClr>
              <a:buSzPts val="3000"/>
              <a:buChar char="•"/>
            </a:pPr>
            <a:r>
              <a:rPr lang="en-US" sz="3000" dirty="0"/>
              <a:t>Build our community? </a:t>
            </a:r>
            <a:endParaRPr sz="3000" dirty="0"/>
          </a:p>
          <a:p>
            <a:pPr marL="342900" lvl="0" indent="-368300" algn="l" rtl="0">
              <a:spcBef>
                <a:spcPts val="520"/>
              </a:spcBef>
              <a:spcAft>
                <a:spcPts val="0"/>
              </a:spcAft>
              <a:buClr>
                <a:srgbClr val="DC4405"/>
              </a:buClr>
              <a:buSzPts val="3000"/>
              <a:buChar char="•"/>
            </a:pPr>
            <a:r>
              <a:rPr lang="en-US" sz="3000" dirty="0"/>
              <a:t>Invest in our staff? </a:t>
            </a:r>
            <a:endParaRPr sz="3000" dirty="0"/>
          </a:p>
          <a:p>
            <a:pPr marL="342900" lvl="0" indent="-368300" algn="l" rtl="0">
              <a:spcBef>
                <a:spcPts val="520"/>
              </a:spcBef>
              <a:spcAft>
                <a:spcPts val="0"/>
              </a:spcAft>
              <a:buClr>
                <a:srgbClr val="DC4405"/>
              </a:buClr>
              <a:buSzPts val="3000"/>
              <a:buChar char="•"/>
            </a:pPr>
            <a:r>
              <a:rPr lang="en-US" sz="3000" dirty="0"/>
              <a:t>Improve the wellbeing of the people we support?</a:t>
            </a:r>
            <a:endParaRPr sz="30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45" name="Google Shape;245;p25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5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914400" y="3976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DC4405"/>
                </a:solidFill>
              </a:rPr>
              <a:t>5. (Cont) How will we succeed? </a:t>
            </a:r>
            <a:endParaRPr>
              <a:solidFill>
                <a:srgbClr val="DC4405"/>
              </a:solidFill>
            </a:endParaRPr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1545962" y="1663700"/>
            <a:ext cx="6966600" cy="5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We are going to develop 3 decision filters  – all decisions are filtered through these questions;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r>
              <a:rPr lang="en-US" sz="1000" dirty="0"/>
              <a:t>.</a:t>
            </a:r>
            <a:endParaRPr sz="10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 sz="10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 sz="1000" dirty="0"/>
          </a:p>
          <a:p>
            <a:pPr marL="368300" lvl="0" indent="-4572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What things make this organisation?</a:t>
            </a:r>
            <a:endParaRPr dirty="0"/>
          </a:p>
          <a:p>
            <a:pPr marL="171450" lvl="0" indent="-17145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endParaRPr sz="1000" dirty="0"/>
          </a:p>
          <a:p>
            <a:pPr marL="368300" lvl="0" indent="-4572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What makes us unique? </a:t>
            </a:r>
            <a:endParaRPr dirty="0"/>
          </a:p>
          <a:p>
            <a:pPr marL="171450" lvl="0" indent="-17145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anose="05000000000000000000" pitchFamily="2" charset="2"/>
              <a:buChar char="Ø"/>
            </a:pPr>
            <a:endParaRPr sz="1000" dirty="0"/>
          </a:p>
          <a:p>
            <a:pPr marL="368300" lvl="0" indent="-4572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dirty="0"/>
              <a:t>There is no science to it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54" name="Google Shape;254;p26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6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2097134" y="397677"/>
            <a:ext cx="6876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DC4405"/>
                </a:solidFill>
              </a:rPr>
              <a:t>Theming the information</a:t>
            </a:r>
            <a:r>
              <a:rPr lang="en-US" sz="4000">
                <a:solidFill>
                  <a:srgbClr val="C66300"/>
                </a:solidFill>
              </a:rPr>
              <a:t>   </a:t>
            </a:r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body" idx="1"/>
          </p:nvPr>
        </p:nvSpPr>
        <p:spPr>
          <a:xfrm>
            <a:off x="1554035" y="1663700"/>
            <a:ext cx="6951000" cy="5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Theme the information you gather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-what are the fundamental themes that are jumping out?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>
              <a:solidFill>
                <a:srgbClr val="C663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DC4405"/>
                </a:solidFill>
              </a:rPr>
              <a:t>Examples  </a:t>
            </a:r>
            <a:endParaRPr dirty="0">
              <a:solidFill>
                <a:srgbClr val="DC4405"/>
              </a:solidFill>
            </a:endParaRPr>
          </a:p>
          <a:p>
            <a:pPr marL="742950" lvl="1" indent="-311150" algn="l" rtl="0">
              <a:spcBef>
                <a:spcPts val="56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Arial"/>
              <a:buChar char="•"/>
            </a:pPr>
            <a:r>
              <a:rPr lang="en-US" sz="3200" dirty="0"/>
              <a:t>Innovation</a:t>
            </a:r>
            <a:endParaRPr sz="3200" dirty="0"/>
          </a:p>
          <a:p>
            <a:pPr marL="742950" lvl="1" indent="-311150" algn="l" rtl="0">
              <a:spcBef>
                <a:spcPts val="56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Arial"/>
              <a:buChar char="•"/>
            </a:pPr>
            <a:r>
              <a:rPr lang="en-US" sz="3200" dirty="0"/>
              <a:t>Investing in People </a:t>
            </a:r>
            <a:endParaRPr sz="3200" dirty="0"/>
          </a:p>
          <a:p>
            <a:pPr marL="742950" lvl="1" indent="-311150" algn="l" rtl="0">
              <a:spcBef>
                <a:spcPts val="56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Arial"/>
              <a:buChar char="•"/>
            </a:pPr>
            <a:r>
              <a:rPr lang="en-US" sz="3200" dirty="0"/>
              <a:t>Partnership and Collaboration </a:t>
            </a:r>
            <a:endParaRPr sz="3200" dirty="0"/>
          </a:p>
        </p:txBody>
      </p:sp>
      <p:sp>
        <p:nvSpPr>
          <p:cNvPr id="262" name="Google Shape;262;p27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0" y="26233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7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657976" y="520702"/>
            <a:ext cx="5321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(Cont.) Theme the info</a:t>
            </a:r>
            <a:r>
              <a:rPr lang="en-US" sz="4000" dirty="0">
                <a:solidFill>
                  <a:srgbClr val="C66300"/>
                </a:solidFill>
              </a:rPr>
              <a:t> </a:t>
            </a:r>
            <a:endParaRPr dirty="0"/>
          </a:p>
        </p:txBody>
      </p:sp>
      <p:sp>
        <p:nvSpPr>
          <p:cNvPr id="270" name="Google Shape;270;p28"/>
          <p:cNvSpPr txBox="1">
            <a:spLocks noGrp="1"/>
          </p:cNvSpPr>
          <p:nvPr>
            <p:ph type="body" idx="1"/>
          </p:nvPr>
        </p:nvSpPr>
        <p:spPr>
          <a:xfrm>
            <a:off x="1556089" y="1732400"/>
            <a:ext cx="6981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Themes into filter questions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Theme – connecting to the community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Decision making question – will it help build / invest in our local community?  </a:t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8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9"/>
          <p:cNvSpPr txBox="1">
            <a:spLocks noGrp="1"/>
          </p:cNvSpPr>
          <p:nvPr>
            <p:ph type="title"/>
          </p:nvPr>
        </p:nvSpPr>
        <p:spPr>
          <a:xfrm>
            <a:off x="3006192" y="397675"/>
            <a:ext cx="380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DC4405"/>
                </a:solidFill>
              </a:rPr>
              <a:t>Decision Filters </a:t>
            </a:r>
            <a:endParaRPr>
              <a:solidFill>
                <a:srgbClr val="DC4405"/>
              </a:solidFill>
            </a:endParaRPr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1"/>
          </p:nvPr>
        </p:nvSpPr>
        <p:spPr>
          <a:xfrm>
            <a:off x="1565427" y="1765450"/>
            <a:ext cx="6873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Do the decision filters lead to clarity?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Are they clear enough to know what people won't do?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What are the likely consequences for the organisation, if these were used?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80" name="Google Shape;280;p29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9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1692275" y="3090863"/>
            <a:ext cx="6048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1782763" y="1987442"/>
            <a:ext cx="7158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2025651" y="1643063"/>
            <a:ext cx="6686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title"/>
          </p:nvPr>
        </p:nvSpPr>
        <p:spPr>
          <a:xfrm>
            <a:off x="1692275" y="366025"/>
            <a:ext cx="7718400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959"/>
              <a:buFont typeface="Calibri"/>
              <a:buNone/>
            </a:pPr>
            <a:r>
              <a:rPr lang="en-US" sz="4000">
                <a:solidFill>
                  <a:srgbClr val="DC4405"/>
                </a:solidFill>
              </a:rPr>
              <a:t>6. What is most important, </a:t>
            </a:r>
            <a:br>
              <a:rPr lang="en-US" sz="4000">
                <a:solidFill>
                  <a:srgbClr val="DC4405"/>
                </a:solidFill>
              </a:rPr>
            </a:br>
            <a:r>
              <a:rPr lang="en-US" sz="4000">
                <a:solidFill>
                  <a:srgbClr val="DC4405"/>
                </a:solidFill>
              </a:rPr>
              <a:t>       right now?</a:t>
            </a:r>
            <a:r>
              <a:rPr lang="en-US" sz="3959">
                <a:solidFill>
                  <a:srgbClr val="DC4405"/>
                </a:solidFill>
              </a:rPr>
              <a:t> </a:t>
            </a:r>
            <a:br>
              <a:rPr lang="en-US" sz="3959">
                <a:solidFill>
                  <a:srgbClr val="DC4405"/>
                </a:solidFill>
              </a:rPr>
            </a:br>
            <a:endParaRPr sz="3959">
              <a:solidFill>
                <a:srgbClr val="DC4405"/>
              </a:solidFill>
            </a:endParaRPr>
          </a:p>
        </p:txBody>
      </p:sp>
      <p:sp>
        <p:nvSpPr>
          <p:cNvPr id="292" name="Google Shape;292;p30"/>
          <p:cNvSpPr txBox="1">
            <a:spLocks noGrp="1"/>
          </p:cNvSpPr>
          <p:nvPr>
            <p:ph type="body" idx="1"/>
          </p:nvPr>
        </p:nvSpPr>
        <p:spPr>
          <a:xfrm>
            <a:off x="1692275" y="2449100"/>
            <a:ext cx="6570300" cy="30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From all of the themes – what stands out as the most important?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Top 3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/>
          <p:nvPr/>
        </p:nvSpPr>
        <p:spPr>
          <a:xfrm>
            <a:off x="2068643" y="6145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30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1692275" y="3090863"/>
            <a:ext cx="6048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1782763" y="1987442"/>
            <a:ext cx="7158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2025651" y="1643063"/>
            <a:ext cx="6686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1"/>
          <p:cNvSpPr txBox="1">
            <a:spLocks noGrp="1"/>
          </p:cNvSpPr>
          <p:nvPr>
            <p:ph type="title"/>
          </p:nvPr>
        </p:nvSpPr>
        <p:spPr>
          <a:xfrm>
            <a:off x="1692275" y="683050"/>
            <a:ext cx="69945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959"/>
              <a:buFont typeface="Calibri"/>
              <a:buNone/>
            </a:pPr>
            <a:r>
              <a:rPr lang="en-US" sz="4000">
                <a:solidFill>
                  <a:srgbClr val="DC4405"/>
                </a:solidFill>
              </a:rPr>
              <a:t>7. Who must do what?</a:t>
            </a:r>
            <a:r>
              <a:rPr lang="en-US" sz="3959">
                <a:solidFill>
                  <a:srgbClr val="ED8B00"/>
                </a:solidFill>
              </a:rPr>
              <a:t> </a:t>
            </a:r>
            <a:br>
              <a:rPr lang="en-US" sz="3959">
                <a:solidFill>
                  <a:srgbClr val="ED8B00"/>
                </a:solidFill>
              </a:rPr>
            </a:br>
            <a:endParaRPr sz="3959">
              <a:solidFill>
                <a:srgbClr val="ED8B00"/>
              </a:solidFill>
            </a:endParaRPr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1"/>
          </p:nvPr>
        </p:nvSpPr>
        <p:spPr>
          <a:xfrm>
            <a:off x="1560074" y="1911575"/>
            <a:ext cx="6994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/>
              <a:t>Top 3 things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Arial"/>
              <a:buChar char="•"/>
            </a:pPr>
            <a:r>
              <a:rPr lang="en-US"/>
              <a:t>Who will do what?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Arial"/>
              <a:buChar char="•"/>
            </a:pPr>
            <a:r>
              <a:rPr lang="en-US"/>
              <a:t>By when?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C66300"/>
              </a:buClr>
              <a:buSzPts val="32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Arial"/>
              <a:buChar char="•"/>
            </a:pPr>
            <a:r>
              <a:rPr lang="en-US"/>
              <a:t>How will we know it’s complete?</a:t>
            </a:r>
            <a:endParaRPr/>
          </a:p>
        </p:txBody>
      </p:sp>
      <p:pic>
        <p:nvPicPr>
          <p:cNvPr id="306" name="Google Shape;306;p31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692275" y="3090863"/>
            <a:ext cx="6048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782763" y="1987442"/>
            <a:ext cx="7158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025651" y="1643063"/>
            <a:ext cx="6686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692274" y="274638"/>
            <a:ext cx="699452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959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Overview – why this, why now?</a:t>
            </a:r>
            <a:r>
              <a:rPr lang="en-US" sz="3959" dirty="0">
                <a:solidFill>
                  <a:srgbClr val="DC4405"/>
                </a:solidFill>
              </a:rPr>
              <a:t>  </a:t>
            </a:r>
            <a:endParaRPr dirty="0">
              <a:solidFill>
                <a:srgbClr val="DC4405"/>
              </a:solidFill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1692274" y="1600200"/>
            <a:ext cx="6994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To confirm our vision, values and what we do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To identify the work needed to analyse our current services and future possibilities in our current context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0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dirty="0"/>
              <a:t>To explore and identify our strengths and requirements to deliver our current and future offer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04" name="Google Shape;104;p14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/>
          <p:nvPr/>
        </p:nvSpPr>
        <p:spPr>
          <a:xfrm>
            <a:off x="0" y="0"/>
            <a:ext cx="1425600" cy="6885000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1692275" y="3090863"/>
            <a:ext cx="60483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1782763" y="1987442"/>
            <a:ext cx="71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2025651" y="1643063"/>
            <a:ext cx="66864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2"/>
          <p:cNvSpPr txBox="1">
            <a:spLocks noGrp="1"/>
          </p:cNvSpPr>
          <p:nvPr>
            <p:ph type="title"/>
          </p:nvPr>
        </p:nvSpPr>
        <p:spPr>
          <a:xfrm>
            <a:off x="1692275" y="683050"/>
            <a:ext cx="69945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959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Next Steps...</a:t>
            </a:r>
            <a:br>
              <a:rPr lang="en-US" sz="3959" dirty="0">
                <a:solidFill>
                  <a:srgbClr val="ED8B00"/>
                </a:solidFill>
              </a:rPr>
            </a:br>
            <a:endParaRPr sz="3959" dirty="0">
              <a:solidFill>
                <a:srgbClr val="ED8B00"/>
              </a:solidFill>
            </a:endParaRPr>
          </a:p>
        </p:txBody>
      </p:sp>
      <p:pic>
        <p:nvPicPr>
          <p:cNvPr id="318" name="Google Shape;318;p32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Next">
            <a:extLst>
              <a:ext uri="{FF2B5EF4-FFF2-40B4-BE49-F238E27FC236}">
                <a16:creationId xmlns:a16="http://schemas.microsoft.com/office/drawing/2014/main" id="{63622F8F-B3E9-44DD-BBC5-16E8EDA7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44" y="1955271"/>
            <a:ext cx="5199771" cy="42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3"/>
          <p:cNvPicPr preferRelativeResize="0"/>
          <p:nvPr/>
        </p:nvPicPr>
        <p:blipFill rotWithShape="1">
          <a:blip r:embed="rId3">
            <a:alphaModFix/>
          </a:blip>
          <a:srcRect t="35698" b="12955"/>
          <a:stretch/>
        </p:blipFill>
        <p:spPr>
          <a:xfrm>
            <a:off x="0" y="2617788"/>
            <a:ext cx="9144000" cy="42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 rotWithShape="1">
          <a:blip r:embed="rId4">
            <a:alphaModFix/>
          </a:blip>
          <a:srcRect t="22214"/>
          <a:stretch/>
        </p:blipFill>
        <p:spPr>
          <a:xfrm>
            <a:off x="1477963" y="2617788"/>
            <a:ext cx="7666037" cy="210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3" descr="Logo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6075"/>
            <a:ext cx="2090738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3"/>
          <p:cNvSpPr txBox="1">
            <a:spLocks noGrp="1"/>
          </p:cNvSpPr>
          <p:nvPr>
            <p:ph type="body" idx="1"/>
          </p:nvPr>
        </p:nvSpPr>
        <p:spPr>
          <a:xfrm>
            <a:off x="711200" y="3197225"/>
            <a:ext cx="8254999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</a:rPr>
              <a:t>Creating Clarity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692275" y="3090863"/>
            <a:ext cx="6048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782763" y="1987442"/>
            <a:ext cx="7158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025651" y="1643063"/>
            <a:ext cx="6686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351841" y="169684"/>
            <a:ext cx="56348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 dirty="0" err="1">
                <a:solidFill>
                  <a:srgbClr val="DC4405"/>
                </a:solidFill>
              </a:rPr>
              <a:t>Organisational</a:t>
            </a:r>
            <a:r>
              <a:rPr lang="en-US" sz="4000" dirty="0">
                <a:solidFill>
                  <a:srgbClr val="DC4405"/>
                </a:solidFill>
              </a:rPr>
              <a:t> Health</a:t>
            </a:r>
            <a:endParaRPr sz="4000" dirty="0">
              <a:solidFill>
                <a:srgbClr val="DC4405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 rot="2731238">
            <a:off x="7974265" y="1181882"/>
            <a:ext cx="430445" cy="982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C4405"/>
          </a:soli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1250608"/>
            <a:ext cx="6072187" cy="563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Logo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692275" y="3090863"/>
            <a:ext cx="6048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1782763" y="1987442"/>
            <a:ext cx="7158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2025651" y="1643063"/>
            <a:ext cx="6686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1782768" y="397669"/>
            <a:ext cx="6048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Creating Clarity Process  </a:t>
            </a:r>
            <a:endParaRPr dirty="0">
              <a:solidFill>
                <a:srgbClr val="DC4405"/>
              </a:solidFill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1692274" y="1600200"/>
            <a:ext cx="69945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Calibri"/>
              <a:buAutoNum type="arabicPeriod"/>
            </a:pPr>
            <a:r>
              <a:rPr lang="en-US" dirty="0"/>
              <a:t>Why this, why now?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Calibri"/>
              <a:buAutoNum type="arabicPeriod"/>
            </a:pPr>
            <a:r>
              <a:rPr lang="en-US" dirty="0"/>
              <a:t>Why do we exist? 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Calibri"/>
              <a:buAutoNum type="arabicPeriod"/>
            </a:pPr>
            <a:r>
              <a:rPr lang="en-US" dirty="0"/>
              <a:t>How do we behave? 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Calibri"/>
              <a:buAutoNum type="arabicPeriod"/>
            </a:pPr>
            <a:r>
              <a:rPr lang="en-US" dirty="0"/>
              <a:t>What do we do? 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Calibri"/>
              <a:buAutoNum type="arabicPeriod"/>
            </a:pPr>
            <a:r>
              <a:rPr lang="en-US" dirty="0"/>
              <a:t>How do we succeed? 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Calibri"/>
              <a:buAutoNum type="arabicPeriod"/>
            </a:pPr>
            <a:r>
              <a:rPr lang="en-US" dirty="0"/>
              <a:t>What is most important, right now? </a:t>
            </a:r>
            <a:endParaRPr dirty="0"/>
          </a:p>
          <a:p>
            <a:pPr marL="514350" lvl="0" indent="-5143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Calibri"/>
              <a:buAutoNum type="arabicPeriod"/>
            </a:pPr>
            <a:r>
              <a:rPr lang="en-US" dirty="0"/>
              <a:t>Who must do what? </a:t>
            </a:r>
            <a:endParaRPr dirty="0"/>
          </a:p>
        </p:txBody>
      </p:sp>
      <p:pic>
        <p:nvPicPr>
          <p:cNvPr id="129" name="Google Shape;129;p16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685642" y="274646"/>
            <a:ext cx="704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1. Why This, Why now?</a:t>
            </a:r>
            <a:endParaRPr dirty="0">
              <a:solidFill>
                <a:srgbClr val="DC4405"/>
              </a:solidFill>
            </a:endParaRPr>
          </a:p>
        </p:txBody>
      </p:sp>
      <p:cxnSp>
        <p:nvCxnSpPr>
          <p:cNvPr id="136" name="Google Shape;136;p17"/>
          <p:cNvCxnSpPr/>
          <p:nvPr/>
        </p:nvCxnSpPr>
        <p:spPr>
          <a:xfrm>
            <a:off x="4935209" y="1545283"/>
            <a:ext cx="0" cy="4527600"/>
          </a:xfrm>
          <a:prstGeom prst="straightConnector1">
            <a:avLst/>
          </a:prstGeom>
          <a:noFill/>
          <a:ln w="25400" cap="flat" cmpd="sng">
            <a:solidFill>
              <a:srgbClr val="DC440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7" name="Google Shape;137;p17"/>
          <p:cNvCxnSpPr/>
          <p:nvPr/>
        </p:nvCxnSpPr>
        <p:spPr>
          <a:xfrm flipH="1">
            <a:off x="1685650" y="3800825"/>
            <a:ext cx="6510900" cy="33000"/>
          </a:xfrm>
          <a:prstGeom prst="straightConnector1">
            <a:avLst/>
          </a:prstGeom>
          <a:noFill/>
          <a:ln w="25400" cap="flat" cmpd="sng">
            <a:solidFill>
              <a:srgbClr val="DC440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8" name="Google Shape;138;p17"/>
          <p:cNvSpPr txBox="1"/>
          <p:nvPr/>
        </p:nvSpPr>
        <p:spPr>
          <a:xfrm>
            <a:off x="1762413" y="1683125"/>
            <a:ext cx="33048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Context 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-what’s happening inside the organisation? </a:t>
            </a:r>
            <a:endParaRPr sz="30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5133800" y="1663700"/>
            <a:ext cx="30627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Context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-what is happening in our sector?  </a:t>
            </a:r>
            <a:endParaRPr sz="3000"/>
          </a:p>
        </p:txBody>
      </p:sp>
      <p:sp>
        <p:nvSpPr>
          <p:cNvPr id="140" name="Google Shape;140;p17"/>
          <p:cNvSpPr txBox="1"/>
          <p:nvPr/>
        </p:nvSpPr>
        <p:spPr>
          <a:xfrm>
            <a:off x="5133800" y="3995250"/>
            <a:ext cx="30627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Potential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-what external future changes do we see? </a:t>
            </a:r>
            <a:endParaRPr sz="3000"/>
          </a:p>
        </p:txBody>
      </p:sp>
      <p:sp>
        <p:nvSpPr>
          <p:cNvPr id="141" name="Google Shape;141;p17"/>
          <p:cNvSpPr txBox="1"/>
          <p:nvPr/>
        </p:nvSpPr>
        <p:spPr>
          <a:xfrm>
            <a:off x="1811925" y="4009400"/>
            <a:ext cx="3205800" cy="2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Potential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-what future changes do we see? </a:t>
            </a:r>
            <a:endParaRPr sz="3000" dirty="0"/>
          </a:p>
        </p:txBody>
      </p:sp>
      <p:sp>
        <p:nvSpPr>
          <p:cNvPr id="142" name="Google Shape;142;p17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7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1692275" y="3090863"/>
            <a:ext cx="60483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782763" y="1987442"/>
            <a:ext cx="71580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2025651" y="1643063"/>
            <a:ext cx="668643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1576599" y="274648"/>
            <a:ext cx="771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6575" lvl="0" indent="-536575" algn="l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800"/>
              <a:buFont typeface="Calibri"/>
              <a:buNone/>
            </a:pPr>
            <a:r>
              <a:rPr lang="en-US" sz="3800" dirty="0">
                <a:solidFill>
                  <a:srgbClr val="DC4405"/>
                </a:solidFill>
              </a:rPr>
              <a:t>2. Why does this organisation exist?</a:t>
            </a:r>
            <a:endParaRPr dirty="0">
              <a:solidFill>
                <a:srgbClr val="DC4405"/>
              </a:solidFill>
            </a:endParaRPr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1692274" y="1600200"/>
            <a:ext cx="69945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+mj-lt"/>
              <a:buAutoNum type="arabicPeriod"/>
            </a:pPr>
            <a:r>
              <a:rPr lang="en-US" dirty="0"/>
              <a:t>Completely idealistic – all employees need to know that at the heart lies something grand and aspirational 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800" dirty="0"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+mj-lt"/>
              <a:buAutoNum type="arabicPeriod"/>
            </a:pPr>
            <a:r>
              <a:rPr lang="en-US" dirty="0"/>
              <a:t>All organisations exist to make people’s lives better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Font typeface="+mj-lt"/>
              <a:buAutoNum type="arabicPeriod"/>
            </a:pPr>
            <a:endParaRPr sz="800" dirty="0"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+mj-lt"/>
              <a:buAutoNum type="arabicPeriod"/>
            </a:pPr>
            <a:r>
              <a:rPr lang="en-US" dirty="0"/>
              <a:t>It's not a strategic differentiator – this is not about marketing</a:t>
            </a:r>
            <a:endParaRPr dirty="0"/>
          </a:p>
          <a:p>
            <a:pPr marL="7175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Font typeface="+mj-lt"/>
              <a:buAutoNum type="arabicPeriod"/>
            </a:pPr>
            <a:r>
              <a:rPr lang="en-US" b="1" dirty="0"/>
              <a:t>Who do you exist for? </a:t>
            </a:r>
            <a:endParaRPr dirty="0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55" name="Google Shape;155;p18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1139125" y="16669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DC4405"/>
                </a:solidFill>
              </a:rPr>
              <a:t>3. Values within an Organisation</a:t>
            </a:r>
            <a:r>
              <a:rPr lang="en-US" sz="4000" dirty="0">
                <a:solidFill>
                  <a:srgbClr val="ED8B00"/>
                </a:solidFill>
              </a:rPr>
              <a:t> </a:t>
            </a:r>
            <a:endParaRPr dirty="0">
              <a:solidFill>
                <a:srgbClr val="ED8B00"/>
              </a:solidFill>
            </a:endParaRPr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196557" y="1136340"/>
            <a:ext cx="6065542" cy="5502517"/>
            <a:chOff x="770982" y="21049"/>
            <a:chExt cx="6065542" cy="5502517"/>
          </a:xfrm>
        </p:grpSpPr>
        <p:sp>
          <p:nvSpPr>
            <p:cNvPr id="162" name="Google Shape;162;p19"/>
            <p:cNvSpPr/>
            <p:nvPr/>
          </p:nvSpPr>
          <p:spPr>
            <a:xfrm>
              <a:off x="2872222" y="2447352"/>
              <a:ext cx="1863062" cy="186306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3145061" y="2720191"/>
              <a:ext cx="1317384" cy="1317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75" tIns="23475" rIns="23475" bIns="2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 Values</a:t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 rot="-5400000">
              <a:off x="3522133" y="2143691"/>
              <a:ext cx="563240" cy="440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 txBox="1"/>
            <p:nvPr/>
          </p:nvSpPr>
          <p:spPr>
            <a:xfrm rot="-5400000">
              <a:off x="3789672" y="2151651"/>
              <a:ext cx="28162" cy="28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2872222" y="21049"/>
              <a:ext cx="1863062" cy="1863062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3145061" y="293888"/>
              <a:ext cx="1317384" cy="1317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Aspirational</a:t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 rot="1800000">
              <a:off x="4572753" y="3963418"/>
              <a:ext cx="563240" cy="440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 txBox="1"/>
            <p:nvPr/>
          </p:nvSpPr>
          <p:spPr>
            <a:xfrm rot="1800000">
              <a:off x="4840292" y="3971378"/>
              <a:ext cx="28162" cy="28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4973462" y="3660504"/>
              <a:ext cx="1863062" cy="1863062"/>
            </a:xfrm>
            <a:prstGeom prst="ellipse">
              <a:avLst/>
            </a:prstGeom>
            <a:solidFill>
              <a:srgbClr val="BB99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 txBox="1"/>
            <p:nvPr/>
          </p:nvSpPr>
          <p:spPr>
            <a:xfrm>
              <a:off x="5246301" y="3933343"/>
              <a:ext cx="1317384" cy="1317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Permission to play</a:t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 rot="9000000">
              <a:off x="2471513" y="3963418"/>
              <a:ext cx="563240" cy="440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 rot="-1800000">
              <a:off x="2739052" y="3971378"/>
              <a:ext cx="28162" cy="28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770982" y="3660504"/>
              <a:ext cx="1863062" cy="1863062"/>
            </a:xfrm>
            <a:prstGeom prst="ellipse">
              <a:avLst/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1043821" y="3933343"/>
              <a:ext cx="1317384" cy="1317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Accidental</a:t>
              </a:r>
              <a:endParaRPr/>
            </a:p>
          </p:txBody>
        </p:sp>
      </p:grpSp>
      <p:sp>
        <p:nvSpPr>
          <p:cNvPr id="176" name="Google Shape;176;p19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9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1425574" y="1663693"/>
            <a:ext cx="7271700" cy="5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b="1"/>
              <a:t>Core Values </a:t>
            </a:r>
            <a:r>
              <a:rPr lang="en-US"/>
              <a:t>– steady, don’t change – they are our foundation </a:t>
            </a: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b="1"/>
              <a:t>Aspirational Values </a:t>
            </a:r>
            <a:r>
              <a:rPr lang="en-US"/>
              <a:t>– we wish we had, we aspire to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b="1"/>
              <a:t>Permission to Play Values </a:t>
            </a:r>
            <a:r>
              <a:rPr lang="en-US"/>
              <a:t>–minimum behavioural values – how we behave and interact with each other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C4405"/>
              </a:buClr>
              <a:buSzPts val="3200"/>
              <a:buChar char="•"/>
            </a:pPr>
            <a:r>
              <a:rPr lang="en-US" b="1"/>
              <a:t>Accidental Values </a:t>
            </a:r>
            <a:r>
              <a:rPr lang="en-US"/>
              <a:t>– have developed over time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2540803" y="615233"/>
            <a:ext cx="4766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DC4405"/>
                </a:solidFill>
                <a:latin typeface="Calibri"/>
                <a:ea typeface="Calibri"/>
                <a:cs typeface="Calibri"/>
                <a:sym typeface="Calibri"/>
              </a:rPr>
              <a:t>Exploring our Values  </a:t>
            </a:r>
            <a:endParaRPr dirty="0">
              <a:solidFill>
                <a:srgbClr val="DC4405"/>
              </a:solidFill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0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66300"/>
              </a:buClr>
              <a:buSzPts val="3959"/>
              <a:buFont typeface="Calibri"/>
              <a:buNone/>
            </a:pPr>
            <a:r>
              <a:rPr lang="en-US" sz="3959" dirty="0">
                <a:solidFill>
                  <a:srgbClr val="DC4405"/>
                </a:solidFill>
              </a:rPr>
              <a:t>Core Values – an example</a:t>
            </a:r>
            <a:r>
              <a:rPr lang="en-US" sz="3959" dirty="0">
                <a:solidFill>
                  <a:srgbClr val="C66300"/>
                </a:solidFill>
              </a:rPr>
              <a:t>  </a:t>
            </a:r>
            <a:br>
              <a:rPr lang="en-US" sz="3959" dirty="0">
                <a:solidFill>
                  <a:srgbClr val="9F76AA"/>
                </a:solidFill>
              </a:rPr>
            </a:br>
            <a:endParaRPr sz="3959" dirty="0">
              <a:solidFill>
                <a:srgbClr val="9F76AA"/>
              </a:solidFill>
            </a:endParaRPr>
          </a:p>
        </p:txBody>
      </p:sp>
      <p:grpSp>
        <p:nvGrpSpPr>
          <p:cNvPr id="192" name="Google Shape;192;p21"/>
          <p:cNvGrpSpPr/>
          <p:nvPr/>
        </p:nvGrpSpPr>
        <p:grpSpPr>
          <a:xfrm>
            <a:off x="1751046" y="1304144"/>
            <a:ext cx="7056783" cy="5366478"/>
            <a:chOff x="0" y="0"/>
            <a:chExt cx="7056783" cy="5366478"/>
          </a:xfrm>
        </p:grpSpPr>
        <p:sp>
          <p:nvSpPr>
            <p:cNvPr id="193" name="Google Shape;193;p21"/>
            <p:cNvSpPr/>
            <p:nvPr/>
          </p:nvSpPr>
          <p:spPr>
            <a:xfrm>
              <a:off x="2822713" y="0"/>
              <a:ext cx="4234070" cy="1677024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DE1E8">
                <a:alpha val="89803"/>
              </a:srgbClr>
            </a:solidFill>
            <a:ln w="25400" cap="flat" cmpd="sng">
              <a:solidFill>
                <a:srgbClr val="CDE1E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1"/>
            <p:cNvSpPr txBox="1"/>
            <p:nvPr/>
          </p:nvSpPr>
          <p:spPr>
            <a:xfrm>
              <a:off x="2822713" y="209628"/>
              <a:ext cx="3605186" cy="1257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endPara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listen to you and get to know what is important to you.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support you to live your life.</a:t>
              </a:r>
              <a:endParaRPr dirty="0"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0" y="0"/>
              <a:ext cx="2822713" cy="1677024"/>
            </a:xfrm>
            <a:prstGeom prst="roundRect">
              <a:avLst>
                <a:gd name="adj" fmla="val 16667"/>
              </a:avLst>
            </a:prstGeom>
            <a:solidFill>
              <a:srgbClr val="49ACC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81866" y="81866"/>
              <a:ext cx="2658981" cy="1513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Calibri"/>
                <a:buNone/>
              </a:pPr>
              <a:r>
                <a:rPr lang="en-US" sz="2000" b="1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Your life </a:t>
              </a: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We respect you and appreciate your strengths and place in  the community.</a:t>
              </a:r>
              <a:endParaRPr dirty="0"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2822713" y="1844727"/>
              <a:ext cx="4234070" cy="1677024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2F2CB">
                <a:alpha val="89803"/>
              </a:srgbClr>
            </a:solidFill>
            <a:ln w="25400" cap="flat" cmpd="sng">
              <a:solidFill>
                <a:srgbClr val="D2F2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 txBox="1"/>
            <p:nvPr/>
          </p:nvSpPr>
          <p:spPr>
            <a:xfrm>
              <a:off x="2819196" y="2182117"/>
              <a:ext cx="3605186" cy="1257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work out ways of doing things together.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support you to choose and direct your supports.</a:t>
              </a:r>
              <a:endParaRPr dirty="0"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0" y="1844727"/>
              <a:ext cx="2822713" cy="1677024"/>
            </a:xfrm>
            <a:prstGeom prst="roundRect">
              <a:avLst>
                <a:gd name="adj" fmla="val 16667"/>
              </a:avLst>
            </a:prstGeom>
            <a:solidFill>
              <a:srgbClr val="5FDF4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81866" y="1926593"/>
              <a:ext cx="2658981" cy="1513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Our relationship </a:t>
              </a: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We work in a partnership and respect  the  decisions  you make  about your life.</a:t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2822713" y="3689454"/>
              <a:ext cx="4234070" cy="1677024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BDACB">
                <a:alpha val="89803"/>
              </a:srgbClr>
            </a:solidFill>
            <a:ln w="25400" cap="flat" cmpd="sng">
              <a:solidFill>
                <a:srgbClr val="FBDA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1"/>
            <p:cNvSpPr txBox="1"/>
            <p:nvPr/>
          </p:nvSpPr>
          <p:spPr>
            <a:xfrm>
              <a:off x="2819196" y="4013218"/>
              <a:ext cx="3605186" cy="1257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explore new and different ways of doing things.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do the things we say we will do.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ED8B00"/>
                </a:buClr>
                <a:buSzPts val="1700"/>
                <a:buFont typeface="Calibri"/>
                <a:buChar char="•"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work with you through challenges.</a:t>
              </a:r>
              <a:endParaRPr dirty="0"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0" y="3689454"/>
              <a:ext cx="2822713" cy="1677024"/>
            </a:xfrm>
            <a:prstGeom prst="roundRect">
              <a:avLst>
                <a:gd name="adj" fmla="val 16667"/>
              </a:avLst>
            </a:prstGeom>
            <a:solidFill>
              <a:srgbClr val="F6944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1"/>
            <p:cNvSpPr txBox="1"/>
            <p:nvPr/>
          </p:nvSpPr>
          <p:spPr>
            <a:xfrm>
              <a:off x="81866" y="3771320"/>
              <a:ext cx="2658981" cy="1513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Our attitude </a:t>
              </a:r>
              <a:r>
                <a:rPr lang="en-US" sz="2000" b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We do what it takes,  being optimistic and innovative as well as practical and persistent</a:t>
              </a:r>
              <a:endParaRPr/>
            </a:p>
          </p:txBody>
        </p:sp>
      </p:grpSp>
      <p:sp>
        <p:nvSpPr>
          <p:cNvPr id="205" name="Google Shape;205;p21"/>
          <p:cNvSpPr/>
          <p:nvPr/>
        </p:nvSpPr>
        <p:spPr>
          <a:xfrm>
            <a:off x="0" y="16669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0" y="0"/>
            <a:ext cx="1425575" cy="6884988"/>
          </a:xfrm>
          <a:prstGeom prst="rect">
            <a:avLst/>
          </a:prstGeom>
          <a:gradFill>
            <a:gsLst>
              <a:gs pos="0">
                <a:srgbClr val="DF7723"/>
              </a:gs>
              <a:gs pos="32000">
                <a:srgbClr val="DF7723"/>
              </a:gs>
              <a:gs pos="87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1" descr="Logo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8"/>
            <a:ext cx="1425575" cy="138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800</Words>
  <Application>Microsoft Office PowerPoint</Application>
  <PresentationFormat>On-screen Show (4:3)</PresentationFormat>
  <Paragraphs>141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Overview – why this, why now?  </vt:lpstr>
      <vt:lpstr>Organisational Health</vt:lpstr>
      <vt:lpstr>Creating Clarity Process  </vt:lpstr>
      <vt:lpstr>1. Why This, Why now?</vt:lpstr>
      <vt:lpstr>2. Why does this organisation exist?</vt:lpstr>
      <vt:lpstr>3. Values within an Organisation </vt:lpstr>
      <vt:lpstr>PowerPoint Presentation</vt:lpstr>
      <vt:lpstr>Core Values – an example   </vt:lpstr>
      <vt:lpstr>3. How do we behave?  (Our Values)</vt:lpstr>
      <vt:lpstr>4. What do we do? (how would you write it?)  </vt:lpstr>
      <vt:lpstr>4. (Cont.) What do we do? </vt:lpstr>
      <vt:lpstr>5. How will we succeed? </vt:lpstr>
      <vt:lpstr>5. (Cont) How will we succeed? </vt:lpstr>
      <vt:lpstr>Theming the information   </vt:lpstr>
      <vt:lpstr>(Cont.) Theme the info </vt:lpstr>
      <vt:lpstr>Decision Filters </vt:lpstr>
      <vt:lpstr>6. What is most important,         right now?  </vt:lpstr>
      <vt:lpstr>7. Who must do what?  </vt:lpstr>
      <vt:lpstr>Next Steps...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RichardandDaria</cp:lastModifiedBy>
  <cp:revision>5</cp:revision>
  <dcterms:modified xsi:type="dcterms:W3CDTF">2019-02-13T08:47:11Z</dcterms:modified>
</cp:coreProperties>
</file>